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58" r:id="rId6"/>
    <p:sldId id="259" r:id="rId7"/>
    <p:sldId id="267" r:id="rId8"/>
    <p:sldId id="260" r:id="rId9"/>
    <p:sldId id="277" r:id="rId10"/>
    <p:sldId id="280" r:id="rId11"/>
    <p:sldId id="282" r:id="rId12"/>
    <p:sldId id="283" r:id="rId13"/>
    <p:sldId id="285" r:id="rId14"/>
    <p:sldId id="284" r:id="rId15"/>
    <p:sldId id="286" r:id="rId16"/>
    <p:sldId id="287" r:id="rId17"/>
    <p:sldId id="291" r:id="rId18"/>
    <p:sldId id="289" r:id="rId19"/>
    <p:sldId id="292" r:id="rId20"/>
    <p:sldId id="298" r:id="rId21"/>
    <p:sldId id="263" r:id="rId22"/>
    <p:sldId id="264" r:id="rId23"/>
    <p:sldId id="299" r:id="rId24"/>
    <p:sldId id="265" r:id="rId25"/>
    <p:sldId id="266" r:id="rId26"/>
    <p:sldId id="293" r:id="rId27"/>
    <p:sldId id="295" r:id="rId28"/>
    <p:sldId id="296" r:id="rId29"/>
    <p:sldId id="29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C5F7C0B-C390-4BDF-8354-07F90443E281}"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F7C0B-C390-4BDF-8354-07F90443E281}"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F7C0B-C390-4BDF-8354-07F90443E281}"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C5F7C0B-C390-4BDF-8354-07F90443E281}"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5F7C0B-C390-4BDF-8354-07F90443E281}"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C5F7C0B-C390-4BDF-8354-07F90443E281}"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C5F7C0B-C390-4BDF-8354-07F90443E281}" type="datetimeFigureOut">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C5F7C0B-C390-4BDF-8354-07F90443E281}" type="datetimeFigureOut">
              <a:rPr lang="en-US" smtClean="0"/>
              <a:pPr/>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5F7C0B-C390-4BDF-8354-07F90443E281}"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5F7C0B-C390-4BDF-8354-07F90443E281}"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5F7C0B-C390-4BDF-8354-07F90443E281}"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D58B55-77E8-4209-8FFB-CDBF208A32A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5F7C0B-C390-4BDF-8354-07F90443E281}" type="datetimeFigureOut">
              <a:rPr lang="en-US" smtClean="0"/>
              <a:pPr/>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D58B55-77E8-4209-8FFB-CDBF208A32A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1219199"/>
          </a:xfrm>
        </p:spPr>
        <p:txBody>
          <a:bodyPr>
            <a:normAutofit/>
          </a:bodyPr>
          <a:lstStyle/>
          <a:p>
            <a:r>
              <a:rPr lang="en-US" b="1" dirty="0" smtClean="0">
                <a:solidFill>
                  <a:srgbClr val="002060"/>
                </a:solidFill>
              </a:rPr>
              <a:t>Paranoia</a:t>
            </a:r>
            <a:endParaRPr lang="en-US" b="1" dirty="0">
              <a:solidFill>
                <a:srgbClr val="002060"/>
              </a:solidFill>
            </a:endParaRPr>
          </a:p>
        </p:txBody>
      </p:sp>
      <p:sp>
        <p:nvSpPr>
          <p:cNvPr id="3" name="Subtitle 2"/>
          <p:cNvSpPr>
            <a:spLocks noGrp="1"/>
          </p:cNvSpPr>
          <p:nvPr>
            <p:ph type="subTitle" idx="1"/>
          </p:nvPr>
        </p:nvSpPr>
        <p:spPr>
          <a:xfrm>
            <a:off x="1371600" y="2057400"/>
            <a:ext cx="6400800" cy="3581400"/>
          </a:xfrm>
        </p:spPr>
        <p:txBody>
          <a:bodyPr/>
          <a:lstStyle/>
          <a:p>
            <a:r>
              <a:rPr lang="en-US" b="1" dirty="0" smtClean="0">
                <a:solidFill>
                  <a:srgbClr val="0070C0"/>
                </a:solidFill>
              </a:rPr>
              <a:t>Etiology, Symptom and </a:t>
            </a:r>
            <a:r>
              <a:rPr lang="en-US" b="1" dirty="0" smtClean="0">
                <a:solidFill>
                  <a:srgbClr val="0070C0"/>
                </a:solidFill>
              </a:rPr>
              <a:t>Treatment</a:t>
            </a:r>
          </a:p>
          <a:p>
            <a:endParaRPr lang="en-US" b="1" dirty="0" smtClean="0">
              <a:solidFill>
                <a:srgbClr val="0070C0"/>
              </a:solidFill>
            </a:endParaRPr>
          </a:p>
          <a:p>
            <a:pPr algn="just"/>
            <a:r>
              <a:rPr lang="en-US" b="1" dirty="0" smtClean="0">
                <a:solidFill>
                  <a:srgbClr val="0070C0"/>
                </a:solidFill>
              </a:rPr>
              <a:t>Prof </a:t>
            </a:r>
            <a:r>
              <a:rPr lang="en-US" b="1" dirty="0" err="1" smtClean="0">
                <a:solidFill>
                  <a:srgbClr val="0070C0"/>
                </a:solidFill>
              </a:rPr>
              <a:t>Riti</a:t>
            </a:r>
            <a:r>
              <a:rPr lang="en-US" b="1" dirty="0" smtClean="0">
                <a:solidFill>
                  <a:srgbClr val="0070C0"/>
                </a:solidFill>
              </a:rPr>
              <a:t> </a:t>
            </a:r>
            <a:r>
              <a:rPr lang="en-US" b="1" dirty="0" err="1" smtClean="0">
                <a:solidFill>
                  <a:srgbClr val="0070C0"/>
                </a:solidFill>
              </a:rPr>
              <a:t>Kumari</a:t>
            </a:r>
            <a:endParaRPr lang="en-US" b="1" dirty="0" smtClean="0">
              <a:solidFill>
                <a:srgbClr val="0070C0"/>
              </a:solidFill>
            </a:endParaRPr>
          </a:p>
          <a:p>
            <a:pPr algn="just"/>
            <a:r>
              <a:rPr lang="en-US" b="1" dirty="0" smtClean="0">
                <a:solidFill>
                  <a:srgbClr val="0070C0"/>
                </a:solidFill>
              </a:rPr>
              <a:t>Dept of Psychology</a:t>
            </a:r>
          </a:p>
          <a:p>
            <a:pPr algn="just"/>
            <a:r>
              <a:rPr lang="en-US" b="1" dirty="0" smtClean="0">
                <a:solidFill>
                  <a:srgbClr val="0070C0"/>
                </a:solidFill>
              </a:rPr>
              <a:t>S.M.D. College, </a:t>
            </a:r>
            <a:r>
              <a:rPr lang="en-US" b="1" dirty="0" err="1" smtClean="0">
                <a:solidFill>
                  <a:srgbClr val="0070C0"/>
                </a:solidFill>
              </a:rPr>
              <a:t>Punpun</a:t>
            </a:r>
            <a:r>
              <a:rPr lang="en-US" b="1" dirty="0" smtClean="0">
                <a:solidFill>
                  <a:srgbClr val="0070C0"/>
                </a:solidFill>
              </a:rPr>
              <a:t>,</a:t>
            </a:r>
            <a:endParaRPr lang="en-US" sz="2800" b="1" dirty="0" smtClean="0">
              <a:solidFill>
                <a:srgbClr val="0070C0"/>
              </a:solidFill>
            </a:endParaRPr>
          </a:p>
          <a:p>
            <a:pPr algn="just"/>
            <a:r>
              <a:rPr lang="en-US" b="1" dirty="0" smtClean="0">
                <a:solidFill>
                  <a:srgbClr val="0070C0"/>
                </a:solidFill>
              </a:rPr>
              <a:t>PPU, Patna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600200"/>
            <a:ext cx="5181600" cy="3170099"/>
          </a:xfrm>
          <a:prstGeom prst="rect">
            <a:avLst/>
          </a:prstGeom>
        </p:spPr>
        <p:txBody>
          <a:bodyPr wrap="square">
            <a:spAutoFit/>
          </a:bodyPr>
          <a:lstStyle/>
          <a:p>
            <a:pPr algn="just">
              <a:lnSpc>
                <a:spcPct val="200000"/>
              </a:lnSpc>
            </a:pPr>
            <a:r>
              <a:rPr lang="en-US" sz="2000" dirty="0">
                <a:solidFill>
                  <a:srgbClr val="FF0000"/>
                </a:solidFill>
              </a:rPr>
              <a:t>Grandiose</a:t>
            </a:r>
            <a:r>
              <a:rPr lang="en-US" sz="2000" dirty="0"/>
              <a:t>. </a:t>
            </a:r>
            <a:r>
              <a:rPr lang="en-US" sz="2000" b="1" dirty="0"/>
              <a:t>A person with this type of delusional disorder has an over-inflated sense of worth, power, knowledge, or identity. The person might believe he or she has a great talent or has made an important discovery.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609600"/>
            <a:ext cx="5410200" cy="5632311"/>
          </a:xfrm>
          <a:prstGeom prst="rect">
            <a:avLst/>
          </a:prstGeom>
        </p:spPr>
        <p:txBody>
          <a:bodyPr wrap="square">
            <a:spAutoFit/>
          </a:bodyPr>
          <a:lstStyle/>
          <a:p>
            <a:pPr algn="just">
              <a:lnSpc>
                <a:spcPct val="200000"/>
              </a:lnSpc>
            </a:pPr>
            <a:r>
              <a:rPr lang="en-US" b="1" dirty="0">
                <a:solidFill>
                  <a:srgbClr val="FF0000"/>
                </a:solidFill>
                <a:latin typeface="Times New Roman" pitchFamily="18" charset="0"/>
                <a:cs typeface="Times New Roman" pitchFamily="18" charset="0"/>
              </a:rPr>
              <a:t>Jealous.</a:t>
            </a:r>
            <a:r>
              <a:rPr lang="en-US" b="1" dirty="0">
                <a:latin typeface="Times New Roman" pitchFamily="18" charset="0"/>
                <a:cs typeface="Times New Roman" pitchFamily="18" charset="0"/>
              </a:rPr>
              <a:t> A person with this type of delusional disorder believes that his or her spouse or sexual partner is </a:t>
            </a:r>
            <a:r>
              <a:rPr lang="en-US" b="1" dirty="0" smtClean="0">
                <a:latin typeface="Times New Roman" pitchFamily="18" charset="0"/>
                <a:cs typeface="Times New Roman" pitchFamily="18" charset="0"/>
              </a:rPr>
              <a:t>unfaithful</a:t>
            </a:r>
          </a:p>
          <a:p>
            <a:pPr algn="just">
              <a:lnSpc>
                <a:spcPct val="200000"/>
              </a:lnSpc>
            </a:pPr>
            <a:r>
              <a:rPr lang="en-US" b="1" dirty="0" smtClean="0">
                <a:solidFill>
                  <a:srgbClr val="FF0000"/>
                </a:solidFill>
                <a:latin typeface="Times New Roman" pitchFamily="18" charset="0"/>
                <a:cs typeface="Times New Roman" pitchFamily="18" charset="0"/>
              </a:rPr>
              <a:t>Persecutory</a:t>
            </a:r>
            <a:r>
              <a:rPr lang="en-US" b="1" dirty="0">
                <a:latin typeface="Times New Roman" pitchFamily="18" charset="0"/>
                <a:cs typeface="Times New Roman" pitchFamily="18" charset="0"/>
              </a:rPr>
              <a:t>. People with this type of delusional disorder believe that they (or someone close to them) are being mistreated, or that someone is spying on them or planning to harm them. It is not uncommon for people with this type of delusional disorder to make repeated complaints to legal authorities.</a:t>
            </a:r>
          </a:p>
          <a:p>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990600"/>
            <a:ext cx="5181600" cy="4955203"/>
          </a:xfrm>
          <a:prstGeom prst="rect">
            <a:avLst/>
          </a:prstGeom>
        </p:spPr>
        <p:txBody>
          <a:bodyPr wrap="square">
            <a:spAutoFit/>
          </a:bodyPr>
          <a:lstStyle/>
          <a:p>
            <a:pPr>
              <a:lnSpc>
                <a:spcPct val="200000"/>
              </a:lnSpc>
            </a:pPr>
            <a:r>
              <a:rPr lang="en-US" sz="2000" b="1" dirty="0">
                <a:solidFill>
                  <a:srgbClr val="FF0000"/>
                </a:solidFill>
                <a:latin typeface="Times New Roman" pitchFamily="18" charset="0"/>
                <a:cs typeface="Times New Roman" pitchFamily="18" charset="0"/>
              </a:rPr>
              <a:t>Somatic</a:t>
            </a:r>
            <a:r>
              <a:rPr lang="en-US" sz="2000" b="1" dirty="0">
                <a:latin typeface="Times New Roman" pitchFamily="18" charset="0"/>
                <a:cs typeface="Times New Roman" pitchFamily="18" charset="0"/>
              </a:rPr>
              <a:t>. A person with this type of delusional disorder believes that he or she has a physical defect or medical problem.</a:t>
            </a:r>
          </a:p>
          <a:p>
            <a:pPr>
              <a:lnSpc>
                <a:spcPct val="200000"/>
              </a:lnSpc>
            </a:pPr>
            <a:endParaRPr lang="en-US" sz="2000" b="1" dirty="0" smtClean="0">
              <a:latin typeface="Times New Roman" pitchFamily="18" charset="0"/>
              <a:cs typeface="Times New Roman" pitchFamily="18" charset="0"/>
            </a:endParaRPr>
          </a:p>
          <a:p>
            <a:pPr>
              <a:lnSpc>
                <a:spcPct val="200000"/>
              </a:lnSpc>
            </a:pPr>
            <a:r>
              <a:rPr lang="en-US" sz="2000" b="1" dirty="0" smtClean="0">
                <a:solidFill>
                  <a:srgbClr val="FF0000"/>
                </a:solidFill>
                <a:latin typeface="Times New Roman" pitchFamily="18" charset="0"/>
                <a:cs typeface="Times New Roman" pitchFamily="18" charset="0"/>
              </a:rPr>
              <a:t>Mixed</a:t>
            </a:r>
            <a:r>
              <a:rPr lang="en-US" sz="2000" b="1" dirty="0">
                <a:solidFill>
                  <a:srgbClr val="FF0000"/>
                </a:solidFill>
                <a:latin typeface="Times New Roman" pitchFamily="18" charset="0"/>
                <a:cs typeface="Times New Roman" pitchFamily="18" charset="0"/>
              </a:rPr>
              <a:t>.</a:t>
            </a:r>
            <a:r>
              <a:rPr lang="en-US" sz="2000" b="1" dirty="0">
                <a:latin typeface="Times New Roman" pitchFamily="18" charset="0"/>
                <a:cs typeface="Times New Roman" pitchFamily="18" charset="0"/>
              </a:rPr>
              <a:t> People with this type of delusional disorder have two or more of the types of delusions listed above.</a:t>
            </a:r>
          </a:p>
          <a:p>
            <a:r>
              <a:rPr lang="en-US" b="1" dirty="0" smtClean="0"/>
              <a:t/>
            </a:r>
            <a:br>
              <a:rPr lang="en-US" b="1" dirty="0" smtClean="0"/>
            </a:br>
            <a:endParaRPr lang="en-US"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60000"/>
                    <a:lumOff val="40000"/>
                  </a:schemeClr>
                </a:solidFill>
              </a:rPr>
              <a:t>Etiology</a:t>
            </a:r>
            <a:endParaRPr lang="en-US" dirty="0">
              <a:solidFill>
                <a:schemeClr val="tx2">
                  <a:lumMod val="60000"/>
                  <a:lumOff val="40000"/>
                </a:schemeClr>
              </a:solidFill>
            </a:endParaRPr>
          </a:p>
        </p:txBody>
      </p:sp>
      <p:sp>
        <p:nvSpPr>
          <p:cNvPr id="3" name="Content Placeholder 2"/>
          <p:cNvSpPr>
            <a:spLocks noGrp="1"/>
          </p:cNvSpPr>
          <p:nvPr>
            <p:ph idx="1"/>
          </p:nvPr>
        </p:nvSpPr>
        <p:spPr/>
        <p:txBody>
          <a:bodyPr>
            <a:normAutofit/>
          </a:bodyPr>
          <a:lstStyle/>
          <a:p>
            <a:pPr algn="just">
              <a:lnSpc>
                <a:spcPct val="200000"/>
              </a:lnSpc>
            </a:pPr>
            <a:r>
              <a:rPr lang="en-US" sz="2000" b="1" dirty="0">
                <a:latin typeface="Times New Roman" pitchFamily="18" charset="0"/>
                <a:cs typeface="Times New Roman" pitchFamily="18" charset="0"/>
              </a:rPr>
              <a:t>As with many other psychotic disorders, the exact cause of delusional disorder is not yet known. Researchers are, however, looking at the role of various genetic, biological, and environmental or psychological factors.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762001"/>
            <a:ext cx="5334000" cy="4524315"/>
          </a:xfrm>
          <a:prstGeom prst="rect">
            <a:avLst/>
          </a:prstGeom>
        </p:spPr>
        <p:txBody>
          <a:bodyPr wrap="square">
            <a:spAutoFit/>
          </a:bodyPr>
          <a:lstStyle/>
          <a:p>
            <a:pPr algn="just">
              <a:lnSpc>
                <a:spcPct val="200000"/>
              </a:lnSpc>
            </a:pPr>
            <a:r>
              <a:rPr lang="en-US" b="1" dirty="0">
                <a:solidFill>
                  <a:srgbClr val="FF0000"/>
                </a:solidFill>
                <a:latin typeface="Times New Roman" pitchFamily="18" charset="0"/>
                <a:cs typeface="Times New Roman" pitchFamily="18" charset="0"/>
              </a:rPr>
              <a:t>Genetic.</a:t>
            </a:r>
            <a:r>
              <a:rPr lang="en-US" b="1" dirty="0">
                <a:latin typeface="Times New Roman" pitchFamily="18" charset="0"/>
                <a:cs typeface="Times New Roman" pitchFamily="18" charset="0"/>
              </a:rPr>
              <a:t> The fact that delusional disorder is more common in people who have family members with delusional disorder or schizophrenia suggests there might be a genetic factor involved. It is believed that, as with other mental disorders, a tendency to develop delusional disorder might be passed on from parents to their children.</a:t>
            </a:r>
          </a:p>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609600"/>
            <a:ext cx="5715000" cy="5632311"/>
          </a:xfrm>
          <a:prstGeom prst="rect">
            <a:avLst/>
          </a:prstGeom>
        </p:spPr>
        <p:txBody>
          <a:bodyPr wrap="square">
            <a:spAutoFit/>
          </a:bodyPr>
          <a:lstStyle/>
          <a:p>
            <a:pPr algn="just">
              <a:lnSpc>
                <a:spcPct val="200000"/>
              </a:lnSpc>
            </a:pPr>
            <a:r>
              <a:rPr lang="en-US" b="1" dirty="0">
                <a:solidFill>
                  <a:srgbClr val="FF0000"/>
                </a:solidFill>
                <a:latin typeface="Times New Roman" pitchFamily="18" charset="0"/>
                <a:cs typeface="Times New Roman" pitchFamily="18" charset="0"/>
              </a:rPr>
              <a:t>Biological.</a:t>
            </a:r>
            <a:r>
              <a:rPr lang="en-US" b="1" dirty="0">
                <a:latin typeface="Times New Roman" pitchFamily="18" charset="0"/>
                <a:cs typeface="Times New Roman" pitchFamily="18" charset="0"/>
              </a:rPr>
              <a:t> Researchers are studying how abnormalities of certain areas of the brain might be involved in the development of delusional disorders. An imbalance of certain chemicals in the brain, called neurotransmitters, also has been linked to the formation of delusional symptoms. Neurotransmitters are substances that help nerve cells in the brain send messages to each other. An imbalance in these chemicals can interfere with the transmission of messages, leading to symptoms.</a:t>
            </a:r>
          </a:p>
          <a:p>
            <a:pPr algn="just"/>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1066801"/>
            <a:ext cx="5562600" cy="5016758"/>
          </a:xfrm>
          <a:prstGeom prst="rect">
            <a:avLst/>
          </a:prstGeom>
        </p:spPr>
        <p:txBody>
          <a:bodyPr wrap="square">
            <a:spAutoFit/>
          </a:bodyPr>
          <a:lstStyle/>
          <a:p>
            <a:pPr algn="just">
              <a:lnSpc>
                <a:spcPct val="200000"/>
              </a:lnSpc>
            </a:pPr>
            <a:r>
              <a:rPr lang="en-US" sz="2000" b="1" dirty="0" smtClean="0">
                <a:solidFill>
                  <a:srgbClr val="FF0000"/>
                </a:solidFill>
                <a:latin typeface="Times New Roman" pitchFamily="18" charset="0"/>
                <a:cs typeface="Times New Roman" pitchFamily="18" charset="0"/>
              </a:rPr>
              <a:t>Environmental/psychological</a:t>
            </a:r>
            <a:r>
              <a:rPr lang="en-US" sz="2000" b="1" dirty="0">
                <a:latin typeface="Times New Roman" pitchFamily="18" charset="0"/>
                <a:cs typeface="Times New Roman" pitchFamily="18" charset="0"/>
              </a:rPr>
              <a:t> Evidence suggests that delusional disorder can be triggered by stress. </a:t>
            </a:r>
            <a:r>
              <a:rPr lang="en-US" sz="2000" b="1" dirty="0" smtClean="0">
                <a:latin typeface="Times New Roman" pitchFamily="18" charset="0"/>
                <a:cs typeface="Times New Roman" pitchFamily="18" charset="0"/>
              </a:rPr>
              <a:t>Alcohol and drug abuse also </a:t>
            </a:r>
            <a:r>
              <a:rPr lang="en-US" sz="2000" b="1" dirty="0">
                <a:latin typeface="Times New Roman" pitchFamily="18" charset="0"/>
                <a:cs typeface="Times New Roman" pitchFamily="18" charset="0"/>
              </a:rPr>
              <a:t>might contribute to the condition. People who tend to be isolated, such as immigrants or those with poor sight and hearing, appear to be more vulnerable to developing delusional disorder.</a:t>
            </a:r>
          </a:p>
          <a:p>
            <a:pPr algn="just"/>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Diagnosis</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pPr algn="just">
              <a:lnSpc>
                <a:spcPct val="200000"/>
              </a:lnSpc>
            </a:pPr>
            <a:r>
              <a:rPr lang="en-US" sz="2000" b="1" dirty="0">
                <a:latin typeface="Times New Roman" pitchFamily="18" charset="0"/>
                <a:cs typeface="Times New Roman" pitchFamily="18" charset="0"/>
              </a:rPr>
              <a:t>If the doctor finds no physical reason for the symptoms, he or she might refer the person to a psychiatrist or psychologist, health care professionals who are specially trained to diagnose and treat mental illnesses. Psychiatrists and psychologists use specially designed interview and assessment tools to evaluate a person for a psychotic disorder. The doctor or therapist bases his or her diagnosis on the person’s report of symptoms, and his or her observation of the person’s attitude and behavior.</a:t>
            </a:r>
          </a:p>
          <a:p>
            <a:pPr>
              <a:lnSpc>
                <a:spcPct val="200000"/>
              </a:lnSpc>
              <a:buNone/>
            </a:pPr>
            <a:r>
              <a:rPr lang="en-US" sz="2000" b="1" dirty="0" smtClean="0">
                <a:latin typeface="Times New Roman" pitchFamily="18" charset="0"/>
                <a:cs typeface="Times New Roman" pitchFamily="18" charset="0"/>
              </a:rPr>
              <a:t/>
            </a:r>
            <a:br>
              <a:rPr lang="en-US" sz="2000" b="1" dirty="0" smtClean="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762000"/>
            <a:ext cx="5867400" cy="3662541"/>
          </a:xfrm>
          <a:prstGeom prst="rect">
            <a:avLst/>
          </a:prstGeom>
        </p:spPr>
        <p:txBody>
          <a:bodyPr wrap="square">
            <a:spAutoFit/>
          </a:bodyPr>
          <a:lstStyle/>
          <a:p>
            <a:pPr algn="just">
              <a:lnSpc>
                <a:spcPct val="200000"/>
              </a:lnSpc>
            </a:pPr>
            <a:r>
              <a:rPr lang="en-US" sz="2000" b="1" dirty="0">
                <a:latin typeface="Times New Roman" pitchFamily="18" charset="0"/>
                <a:cs typeface="Times New Roman" pitchFamily="18" charset="0"/>
              </a:rPr>
              <a:t>The doctor or therapist then determines if the person’s symptoms point to a specific disorder as outlined in the Diagnostic and Statistical Manual of Mental Disorders (DSM-5</a:t>
            </a:r>
            <a:r>
              <a:rPr lang="en-US" sz="2000" b="1" dirty="0" smtClean="0">
                <a:latin typeface="Times New Roman" pitchFamily="18" charset="0"/>
                <a:cs typeface="Times New Roman" pitchFamily="18" charset="0"/>
              </a:rPr>
              <a:t>)</a:t>
            </a:r>
          </a:p>
          <a:p>
            <a:pPr>
              <a:lnSpc>
                <a:spcPct val="200000"/>
              </a:lnSpc>
            </a:pPr>
            <a:endParaRPr lang="en-US" dirty="0" smtClean="0"/>
          </a:p>
          <a:p>
            <a:pPr>
              <a:lnSpc>
                <a:spcPct val="200000"/>
              </a:lnSpc>
            </a:pPr>
            <a:endParaRPr lang="en-US" dirty="0"/>
          </a:p>
        </p:txBody>
      </p:sp>
      <p:sp>
        <p:nvSpPr>
          <p:cNvPr id="3" name="Rectangle 2"/>
          <p:cNvSpPr/>
          <p:nvPr/>
        </p:nvSpPr>
        <p:spPr>
          <a:xfrm>
            <a:off x="990600" y="2667000"/>
            <a:ext cx="5867400" cy="4001095"/>
          </a:xfrm>
          <a:prstGeom prst="rect">
            <a:avLst/>
          </a:prstGeom>
        </p:spPr>
        <p:txBody>
          <a:bodyPr wrap="square">
            <a:spAutoFit/>
          </a:bodyPr>
          <a:lstStyle/>
          <a:p>
            <a:endParaRPr lang="en-US" dirty="0" smtClean="0"/>
          </a:p>
          <a:p>
            <a:pPr>
              <a:lnSpc>
                <a:spcPct val="200000"/>
              </a:lnSpc>
            </a:pPr>
            <a:endParaRPr lang="en-US" dirty="0" smtClean="0"/>
          </a:p>
          <a:p>
            <a:pPr algn="just">
              <a:lnSpc>
                <a:spcPct val="200000"/>
              </a:lnSpc>
            </a:pPr>
            <a:r>
              <a:rPr lang="en-US" sz="2000" b="1" dirty="0" smtClean="0">
                <a:latin typeface="Times New Roman" pitchFamily="18" charset="0"/>
                <a:cs typeface="Times New Roman" pitchFamily="18" charset="0"/>
              </a:rPr>
              <a:t>According </a:t>
            </a:r>
            <a:r>
              <a:rPr lang="en-US" sz="2000" b="1" dirty="0">
                <a:latin typeface="Times New Roman" pitchFamily="18" charset="0"/>
                <a:cs typeface="Times New Roman" pitchFamily="18" charset="0"/>
              </a:rPr>
              <a:t>to the DSM-5, a diagnosis of delusional disorder is made if a person has non-bizarre delusions for at least one month and does not have the characteristic symptoms of other psychotic disorders, such as schizophrenia.</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latin typeface="Times New Roman" pitchFamily="18" charset="0"/>
                <a:cs typeface="Times New Roman" pitchFamily="18" charset="0"/>
              </a:rPr>
              <a:t>Management and Treatment</a:t>
            </a:r>
            <a:br>
              <a:rPr lang="en-US" sz="3200" b="1" dirty="0">
                <a:solidFill>
                  <a:srgbClr val="FF0000"/>
                </a:solidFill>
                <a:latin typeface="Times New Roman" pitchFamily="18" charset="0"/>
                <a:cs typeface="Times New Roman" pitchFamily="18" charset="0"/>
              </a:rPr>
            </a:br>
            <a:endParaRPr lang="en-US" sz="3200"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lnSpc>
                <a:spcPct val="200000"/>
              </a:lnSpc>
            </a:pPr>
            <a:r>
              <a:rPr lang="en-US" sz="2000" b="1" dirty="0">
                <a:latin typeface="Times New Roman" pitchFamily="18" charset="0"/>
                <a:cs typeface="Times New Roman" pitchFamily="18" charset="0"/>
              </a:rPr>
              <a:t>Treatment for delusional disorder most often includes medication and psychotherapy (a type of counseling); however, delusional disorder is highly resistant to treatment with medication alone. People with severe symptoms or who are at risk of hurting themselves or others might need to be in the hospital until the condition is stabilized.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05000" y="1447800"/>
            <a:ext cx="4953000" cy="4411785"/>
          </a:xfrm>
          <a:prstGeom prst="rect">
            <a:avLst/>
          </a:prstGeom>
        </p:spPr>
        <p:txBody>
          <a:bodyPr wrap="square">
            <a:spAutoFit/>
          </a:bodyPr>
          <a:lstStyle/>
          <a:p>
            <a:pPr algn="just">
              <a:lnSpc>
                <a:spcPct val="200000"/>
              </a:lnSpc>
            </a:pPr>
            <a:r>
              <a:rPr lang="en-US" sz="2400" b="1" dirty="0">
                <a:latin typeface="Times New Roman" pitchFamily="18" charset="0"/>
                <a:cs typeface="Times New Roman" pitchFamily="18" charset="0"/>
              </a:rPr>
              <a:t>Delusional disorder, previously called paranoid disorder, is a type of serious mental illness — called a “psychosis”— in which a person cannot tell what is real from what is imagined.</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57201"/>
            <a:ext cx="5943600" cy="6101927"/>
          </a:xfrm>
          <a:prstGeom prst="rect">
            <a:avLst/>
          </a:prstGeom>
        </p:spPr>
        <p:txBody>
          <a:bodyPr wrap="square">
            <a:spAutoFit/>
          </a:bodyPr>
          <a:lstStyle/>
          <a:p>
            <a:pPr algn="just">
              <a:lnSpc>
                <a:spcPct val="200000"/>
              </a:lnSpc>
            </a:pPr>
            <a:r>
              <a:rPr lang="en-US" b="1" dirty="0" smtClean="0">
                <a:latin typeface="Times New Roman" pitchFamily="18" charset="0"/>
                <a:cs typeface="Times New Roman" pitchFamily="18" charset="0"/>
              </a:rPr>
              <a:t>Treatment of paranoia is usually via medication and cognitive behavioral therapy. The most important element in treating paranoia and delusional disorder, is building a trusting and collaborative relationship to reduce the impact of irrational fearful thoughts and improving social skills. It can be difficult to treat a person with paranoia since symptoms result in increased irritability, emotionally guardedness, and possible hostility. Often times, progress on paranoid delusions and especially delusional disorder is slow. Regardless of how slow the process, recovery and reconnection is possible.</a:t>
            </a:r>
            <a:endParaRPr lang="en-US" b="1"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990600"/>
            <a:ext cx="5334000" cy="5016758"/>
          </a:xfrm>
          <a:prstGeom prst="rect">
            <a:avLst/>
          </a:prstGeom>
        </p:spPr>
        <p:txBody>
          <a:bodyPr wrap="square">
            <a:spAutoFit/>
          </a:bodyPr>
          <a:lstStyle/>
          <a:p>
            <a:pPr algn="just">
              <a:lnSpc>
                <a:spcPct val="200000"/>
              </a:lnSpc>
            </a:pPr>
            <a:endParaRPr lang="en-US" sz="2000" b="1" dirty="0" smtClean="0">
              <a:latin typeface="Times New Roman" pitchFamily="18" charset="0"/>
              <a:cs typeface="Times New Roman" pitchFamily="18" charset="0"/>
            </a:endParaRPr>
          </a:p>
          <a:p>
            <a:pPr algn="just">
              <a:lnSpc>
                <a:spcPct val="200000"/>
              </a:lnSpc>
            </a:pPr>
            <a:r>
              <a:rPr lang="en-US" sz="2000" b="1" dirty="0" smtClean="0">
                <a:solidFill>
                  <a:srgbClr val="FF0000"/>
                </a:solidFill>
                <a:latin typeface="Times New Roman" pitchFamily="18" charset="0"/>
                <a:cs typeface="Times New Roman" pitchFamily="18" charset="0"/>
              </a:rPr>
              <a:t>Psychotherapy</a:t>
            </a:r>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is the primary treatment for delusional disorder. It provides a safe environment for patients to discuss their symptoms while encouraging healthier and more functional attitudes and behaviors.</a:t>
            </a:r>
          </a:p>
          <a:p>
            <a:pPr algn="just">
              <a:lnSpc>
                <a:spcPct val="200000"/>
              </a:lnSpc>
            </a:pP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9600"/>
            <a:ext cx="6629400" cy="4307398"/>
          </a:xfrm>
          <a:prstGeom prst="rect">
            <a:avLst/>
          </a:prstGeom>
        </p:spPr>
        <p:txBody>
          <a:bodyPr wrap="square">
            <a:spAutoFit/>
          </a:bodyPr>
          <a:lstStyle/>
          <a:p>
            <a:pPr algn="just">
              <a:lnSpc>
                <a:spcPct val="200000"/>
              </a:lnSpc>
            </a:pPr>
            <a:r>
              <a:rPr lang="en-US" sz="2000" b="1" dirty="0">
                <a:solidFill>
                  <a:srgbClr val="FF0000"/>
                </a:solidFill>
                <a:latin typeface="Times New Roman" pitchFamily="18" charset="0"/>
                <a:cs typeface="Times New Roman" pitchFamily="18" charset="0"/>
              </a:rPr>
              <a:t>Psychosocial treatments.</a:t>
            </a:r>
            <a:r>
              <a:rPr lang="en-US" sz="2000" b="1" dirty="0">
                <a:latin typeface="Times New Roman" pitchFamily="18" charset="0"/>
                <a:cs typeface="Times New Roman" pitchFamily="18" charset="0"/>
              </a:rPr>
              <a:t> Various psychosocial treatments can help with the behavioral and psychological problems associated with delusional disorder. Through therapy, patients also can learn to control their symptoms, identify early warning signs of relapse, and develop a relapse prevention plan. Psychosocial therapies include the following: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609600"/>
            <a:ext cx="6019800" cy="5632311"/>
          </a:xfrm>
          <a:prstGeom prst="rect">
            <a:avLst/>
          </a:prstGeom>
        </p:spPr>
        <p:txBody>
          <a:bodyPr wrap="square">
            <a:spAutoFit/>
          </a:bodyPr>
          <a:lstStyle/>
          <a:p>
            <a:pPr algn="just">
              <a:lnSpc>
                <a:spcPct val="200000"/>
              </a:lnSpc>
            </a:pPr>
            <a:r>
              <a:rPr lang="en-US" sz="2000" b="1" dirty="0" smtClean="0">
                <a:solidFill>
                  <a:srgbClr val="FF0000"/>
                </a:solidFill>
                <a:latin typeface="Times New Roman" pitchFamily="18" charset="0"/>
                <a:cs typeface="Times New Roman" pitchFamily="18" charset="0"/>
              </a:rPr>
              <a:t>Individual psychotherapy</a:t>
            </a:r>
            <a:r>
              <a:rPr lang="en-US" sz="2000" dirty="0" smtClean="0">
                <a:latin typeface="Times New Roman" pitchFamily="18" charset="0"/>
                <a:cs typeface="Times New Roman" pitchFamily="18" charset="0"/>
              </a:rPr>
              <a:t> can help the person recognize and correct the underlying thinking that has become distorted.</a:t>
            </a:r>
          </a:p>
          <a:p>
            <a:pPr algn="just">
              <a:lnSpc>
                <a:spcPct val="200000"/>
              </a:lnSpc>
            </a:pPr>
            <a:r>
              <a:rPr lang="en-US" sz="2000" b="1" dirty="0" smtClean="0">
                <a:solidFill>
                  <a:srgbClr val="FF0000"/>
                </a:solidFill>
                <a:latin typeface="Times New Roman" pitchFamily="18" charset="0"/>
                <a:cs typeface="Times New Roman" pitchFamily="18" charset="0"/>
              </a:rPr>
              <a:t>Cognitive-behavioral therapy (CBT)</a:t>
            </a:r>
            <a:r>
              <a:rPr lang="en-US" sz="2000" dirty="0" smtClean="0">
                <a:latin typeface="Times New Roman" pitchFamily="18" charset="0"/>
                <a:cs typeface="Times New Roman" pitchFamily="18" charset="0"/>
              </a:rPr>
              <a:t> helps the person learn to recognize and change thought patterns and behaviors that lead to troublesome feelings.</a:t>
            </a:r>
          </a:p>
          <a:p>
            <a:pPr algn="just">
              <a:lnSpc>
                <a:spcPct val="200000"/>
              </a:lnSpc>
            </a:pPr>
            <a:r>
              <a:rPr lang="en-US" sz="2000" b="1" dirty="0" smtClean="0">
                <a:solidFill>
                  <a:srgbClr val="FF0000"/>
                </a:solidFill>
                <a:latin typeface="Times New Roman" pitchFamily="18" charset="0"/>
                <a:cs typeface="Times New Roman" pitchFamily="18" charset="0"/>
              </a:rPr>
              <a:t>Family therapy</a:t>
            </a:r>
            <a:r>
              <a:rPr lang="en-US" sz="2000" dirty="0" smtClean="0">
                <a:latin typeface="Times New Roman" pitchFamily="18" charset="0"/>
                <a:cs typeface="Times New Roman" pitchFamily="18" charset="0"/>
              </a:rPr>
              <a:t> can help families deal more effectively with a loved one who has delusional disorder, enabling them to contribute to a better outcome for the person</a:t>
            </a:r>
            <a:endParaRPr lang="en-US" sz="20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219200"/>
            <a:ext cx="5715000" cy="5016758"/>
          </a:xfrm>
          <a:prstGeom prst="rect">
            <a:avLst/>
          </a:prstGeom>
        </p:spPr>
        <p:txBody>
          <a:bodyPr wrap="square">
            <a:spAutoFit/>
          </a:bodyPr>
          <a:lstStyle/>
          <a:p>
            <a:pPr algn="just">
              <a:lnSpc>
                <a:spcPct val="200000"/>
              </a:lnSpc>
            </a:pPr>
            <a:r>
              <a:rPr lang="en-US" sz="2000" b="1" dirty="0">
                <a:solidFill>
                  <a:srgbClr val="FF0000"/>
                </a:solidFill>
                <a:latin typeface="Times New Roman" pitchFamily="18" charset="0"/>
                <a:cs typeface="Times New Roman" pitchFamily="18" charset="0"/>
              </a:rPr>
              <a:t>Medications:</a:t>
            </a:r>
            <a:r>
              <a:rPr lang="en-US" sz="2000" b="1" dirty="0">
                <a:latin typeface="Times New Roman" pitchFamily="18" charset="0"/>
                <a:cs typeface="Times New Roman" pitchFamily="18" charset="0"/>
              </a:rPr>
              <a:t> The primary medications used to attempt to treat delusional disorder are called anti-psychotics</a:t>
            </a:r>
            <a:r>
              <a:rPr lang="en-US" sz="2000" b="1" dirty="0" smtClean="0">
                <a:latin typeface="Times New Roman" pitchFamily="18" charset="0"/>
                <a:cs typeface="Times New Roman" pitchFamily="18" charset="0"/>
              </a:rPr>
              <a:t>. These medicines work by blocking dopamine receptors in the brain. Dopamine is a neurotransmitter believed to be involved in the development of delusions.</a:t>
            </a:r>
            <a:endParaRPr lang="en-US" sz="2000" b="1" dirty="0">
              <a:latin typeface="Times New Roman" pitchFamily="18" charset="0"/>
              <a:cs typeface="Times New Roman" pitchFamily="18" charset="0"/>
            </a:endParaRPr>
          </a:p>
          <a:p>
            <a:pPr algn="just">
              <a:lnSpc>
                <a:spcPct val="200000"/>
              </a:lnSpc>
            </a:pPr>
            <a:endParaRPr lang="en-US" sz="2000" b="1" dirty="0" smtClean="0">
              <a:latin typeface="Times New Roman" pitchFamily="18" charset="0"/>
              <a:cs typeface="Times New Roman" pitchFamily="18" charset="0"/>
            </a:endParaRPr>
          </a:p>
          <a:p>
            <a:pPr algn="just">
              <a:lnSpc>
                <a:spcPct val="200000"/>
              </a:lnSpc>
            </a:pPr>
            <a:endParaRPr lang="en-US" sz="2000" b="1"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066800"/>
            <a:ext cx="5867400" cy="3338735"/>
          </a:xfrm>
          <a:prstGeom prst="rect">
            <a:avLst/>
          </a:prstGeom>
        </p:spPr>
        <p:txBody>
          <a:bodyPr wrap="square">
            <a:spAutoFit/>
          </a:bodyPr>
          <a:lstStyle/>
          <a:p>
            <a:pPr algn="just">
              <a:lnSpc>
                <a:spcPct val="200000"/>
              </a:lnSpc>
            </a:pPr>
            <a:r>
              <a:rPr lang="en-US" b="1" dirty="0">
                <a:latin typeface="Times New Roman" pitchFamily="18" charset="0"/>
                <a:cs typeface="Times New Roman" pitchFamily="18" charset="0"/>
              </a:rPr>
              <a:t>Newer medications — called atypical antipsychotic drugs — appear to be more effective in treating the symptoms of delusional disorder. These medications work by blocking dopamine and serotonin receptors in the brain. Serotonin is another neurotransmitter believed to be involved in delusional disorder.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920889"/>
            <a:ext cx="5867400" cy="5632311"/>
          </a:xfrm>
          <a:prstGeom prst="rect">
            <a:avLst/>
          </a:prstGeom>
        </p:spPr>
        <p:txBody>
          <a:bodyPr wrap="square">
            <a:spAutoFit/>
          </a:bodyPr>
          <a:lstStyle/>
          <a:p>
            <a:pPr algn="just">
              <a:lnSpc>
                <a:spcPct val="200000"/>
              </a:lnSpc>
            </a:pPr>
            <a:r>
              <a:rPr lang="en-US" sz="2000" b="1" dirty="0">
                <a:latin typeface="Times New Roman" pitchFamily="18" charset="0"/>
                <a:cs typeface="Times New Roman" pitchFamily="18" charset="0"/>
              </a:rPr>
              <a:t>Other medications that might be used to treat delusional disorder include tranquilizers and antidepressants. Tranquilizers might be used if the person has a very high level of anxiety and/or problems sleeping. Antidepressants might be used to treat depression, which often occurs in people with delusional disorder.</a:t>
            </a:r>
          </a:p>
          <a:p>
            <a:pPr algn="just">
              <a:lnSpc>
                <a:spcPct val="200000"/>
              </a:lnSpc>
            </a:pPr>
            <a:r>
              <a:rPr lang="en-US" sz="2000" b="1" dirty="0">
                <a:latin typeface="Times New Roman" pitchFamily="18" charset="0"/>
                <a:cs typeface="Times New Roman" pitchFamily="18" charset="0"/>
              </a:rPr>
              <a:t/>
            </a:r>
            <a:br>
              <a:rPr lang="en-US" sz="2000" b="1" dirty="0">
                <a:latin typeface="Times New Roman" pitchFamily="18" charset="0"/>
                <a:cs typeface="Times New Roman" pitchFamily="18" charset="0"/>
              </a:rPr>
            </a:br>
            <a:endParaRPr lang="en-US" sz="2000" b="1"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382000" cy="1417638"/>
          </a:xfrm>
        </p:spPr>
        <p:txBody>
          <a:bodyPr>
            <a:normAutofit fontScale="90000"/>
          </a:bodyPr>
          <a:lstStyle/>
          <a:p>
            <a:r>
              <a:rPr lang="en-US" b="1" dirty="0" smtClean="0"/>
              <a:t>Prevention of delusional disorder </a:t>
            </a:r>
            <a:br>
              <a:rPr lang="en-US" b="1" dirty="0" smtClean="0"/>
            </a:br>
            <a:endParaRPr lang="en-US" dirty="0"/>
          </a:p>
        </p:txBody>
      </p:sp>
      <p:sp>
        <p:nvSpPr>
          <p:cNvPr id="3" name="Content Placeholder 2"/>
          <p:cNvSpPr>
            <a:spLocks noGrp="1"/>
          </p:cNvSpPr>
          <p:nvPr>
            <p:ph idx="1"/>
          </p:nvPr>
        </p:nvSpPr>
        <p:spPr/>
        <p:txBody>
          <a:bodyPr/>
          <a:lstStyle/>
          <a:p>
            <a:endParaRPr lang="en-US" dirty="0" smtClean="0"/>
          </a:p>
          <a:p>
            <a:pPr>
              <a:lnSpc>
                <a:spcPct val="200000"/>
              </a:lnSpc>
              <a:buNone/>
            </a:pPr>
            <a:r>
              <a:rPr lang="en-US" sz="2000" b="1" dirty="0" smtClean="0">
                <a:latin typeface="Times New Roman" pitchFamily="18" charset="0"/>
                <a:cs typeface="Times New Roman" pitchFamily="18" charset="0"/>
              </a:rPr>
              <a:t>	There is no known way to prevent delusional disorder. However, early diagnosis and treatment can help decrease the disruption to the person’s life, family, and friendships.</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latin typeface="Times New Roman" pitchFamily="18" charset="0"/>
                <a:cs typeface="Times New Roman" pitchFamily="18" charset="0"/>
              </a:rPr>
              <a:t>Prognosis</a:t>
            </a:r>
            <a:endParaRPr lang="en-US" sz="3600" b="1" dirty="0">
              <a:solidFill>
                <a:srgbClr val="FF000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nSpc>
                <a:spcPct val="200000"/>
              </a:lnSpc>
            </a:pPr>
            <a:r>
              <a:rPr lang="en-US" sz="2000" b="1" dirty="0" smtClean="0">
                <a:latin typeface="Times New Roman" pitchFamily="18" charset="0"/>
                <a:cs typeface="Times New Roman" pitchFamily="18" charset="0"/>
              </a:rPr>
              <a:t>Delusional </a:t>
            </a:r>
            <a:r>
              <a:rPr lang="en-US" sz="2000" b="1" dirty="0">
                <a:latin typeface="Times New Roman" pitchFamily="18" charset="0"/>
                <a:cs typeface="Times New Roman" pitchFamily="18" charset="0"/>
              </a:rPr>
              <a:t>disorder varies depending on the person, the type of delusional disorder, and the person’s life circumstances, including the availability of support and a willingness to stick with treatment.</a:t>
            </a:r>
          </a:p>
          <a:p>
            <a:pPr>
              <a:buNone/>
            </a:pPr>
            <a:r>
              <a:rPr lang="en-US" dirty="0" smtClean="0"/>
              <a:t/>
            </a:r>
            <a:br>
              <a:rPr lang="en-US" dirty="0" smtClean="0"/>
            </a:b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85801"/>
            <a:ext cx="7467600" cy="6247864"/>
          </a:xfrm>
          <a:prstGeom prst="rect">
            <a:avLst/>
          </a:prstGeom>
        </p:spPr>
        <p:txBody>
          <a:bodyPr wrap="square">
            <a:spAutoFit/>
          </a:bodyPr>
          <a:lstStyle/>
          <a:p>
            <a:pPr algn="just">
              <a:lnSpc>
                <a:spcPct val="200000"/>
              </a:lnSpc>
            </a:pPr>
            <a:r>
              <a:rPr lang="en-US" b="1" dirty="0">
                <a:latin typeface="Times New Roman" pitchFamily="18" charset="0"/>
                <a:cs typeface="Times New Roman" pitchFamily="18" charset="0"/>
              </a:rPr>
              <a:t>Delusional disorder is typically a chronic (ongoing) condition, but when properly treated, many people with this disorder can find relief from their symptoms. Some people recover completely and others experience episodes of delusional beliefs with periods of remission (lack of symptoms</a:t>
            </a:r>
            <a:r>
              <a:rPr lang="en-US" b="1" dirty="0" smtClean="0">
                <a:latin typeface="Times New Roman" pitchFamily="18" charset="0"/>
                <a:cs typeface="Times New Roman" pitchFamily="18" charset="0"/>
              </a:rPr>
              <a:t>).</a:t>
            </a:r>
          </a:p>
          <a:p>
            <a:pPr algn="just">
              <a:lnSpc>
                <a:spcPct val="200000"/>
              </a:lnSpc>
            </a:pPr>
            <a:endParaRPr lang="en-US" sz="2000" b="1" dirty="0">
              <a:latin typeface="Times New Roman" pitchFamily="18" charset="0"/>
              <a:cs typeface="Times New Roman" pitchFamily="18" charset="0"/>
            </a:endParaRPr>
          </a:p>
          <a:p>
            <a:pPr algn="just">
              <a:lnSpc>
                <a:spcPct val="200000"/>
              </a:lnSpc>
            </a:pPr>
            <a:r>
              <a:rPr lang="en-US" b="1" dirty="0" smtClean="0">
                <a:latin typeface="Times New Roman" pitchFamily="18" charset="0"/>
                <a:cs typeface="Times New Roman" pitchFamily="18" charset="0"/>
              </a:rPr>
              <a:t>Unfortunately</a:t>
            </a:r>
            <a:r>
              <a:rPr lang="en-US" b="1" dirty="0">
                <a:latin typeface="Times New Roman" pitchFamily="18" charset="0"/>
                <a:cs typeface="Times New Roman" pitchFamily="18" charset="0"/>
              </a:rPr>
              <a:t>, many people with this disorder do not seek help. It often is difficult for people with a mental disorder to recognize that they are not well. They also might be too embarrassed or afraid to seek treatment. Without treatment, delusional disorder can be a life-long illness.</a:t>
            </a:r>
          </a:p>
          <a:p>
            <a:pPr algn="just">
              <a:lnSpc>
                <a:spcPct val="200000"/>
              </a:lnSpc>
            </a:pPr>
            <a:r>
              <a:rPr lang="en-US" b="1" dirty="0">
                <a:latin typeface="Times New Roman" pitchFamily="18" charset="0"/>
                <a:cs typeface="Times New Roman" pitchFamily="18" charset="0"/>
              </a:rPr>
              <a:t/>
            </a:r>
            <a:br>
              <a:rPr lang="en-US" b="1" dirty="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676400"/>
            <a:ext cx="5410200" cy="1938992"/>
          </a:xfrm>
          <a:prstGeom prst="rect">
            <a:avLst/>
          </a:prstGeom>
        </p:spPr>
        <p:txBody>
          <a:bodyPr wrap="square">
            <a:spAutoFit/>
          </a:bodyPr>
          <a:lstStyle/>
          <a:p>
            <a:pPr>
              <a:lnSpc>
                <a:spcPct val="200000"/>
              </a:lnSpc>
            </a:pPr>
            <a:r>
              <a:rPr lang="en-US" sz="2000" b="1" dirty="0">
                <a:latin typeface="Times New Roman" pitchFamily="18" charset="0"/>
                <a:cs typeface="Times New Roman" pitchFamily="18" charset="0"/>
              </a:rPr>
              <a:t>The main feature of this disorder is the presence of delusions, which are unshakable beliefs in something untrue.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5400" y="457201"/>
            <a:ext cx="5562600" cy="6247864"/>
          </a:xfrm>
          <a:prstGeom prst="rect">
            <a:avLst/>
          </a:prstGeom>
        </p:spPr>
        <p:txBody>
          <a:bodyPr wrap="square">
            <a:spAutoFit/>
          </a:bodyPr>
          <a:lstStyle/>
          <a:p>
            <a:pPr algn="just">
              <a:lnSpc>
                <a:spcPct val="200000"/>
              </a:lnSpc>
            </a:pPr>
            <a:r>
              <a:rPr lang="en-US" sz="2000" b="1" dirty="0">
                <a:latin typeface="Times New Roman" pitchFamily="18" charset="0"/>
                <a:cs typeface="Times New Roman" pitchFamily="18" charset="0"/>
              </a:rPr>
              <a:t>People with delusional disorder experience non-bizarre delusions, which involve situations that could occur in real life, such as </a:t>
            </a:r>
            <a:r>
              <a:rPr lang="en-US" sz="2000" b="1" dirty="0">
                <a:solidFill>
                  <a:srgbClr val="FF0000"/>
                </a:solidFill>
                <a:latin typeface="Times New Roman" pitchFamily="18" charset="0"/>
                <a:cs typeface="Times New Roman" pitchFamily="18" charset="0"/>
              </a:rPr>
              <a:t>being followed, poisoned, deceived, conspired against, or loved from a distance. </a:t>
            </a:r>
            <a:endParaRPr lang="en-US" sz="2000" b="1" dirty="0" smtClean="0">
              <a:solidFill>
                <a:srgbClr val="FF0000"/>
              </a:solidFill>
              <a:latin typeface="Times New Roman" pitchFamily="18" charset="0"/>
              <a:cs typeface="Times New Roman" pitchFamily="18" charset="0"/>
            </a:endParaRPr>
          </a:p>
          <a:p>
            <a:pPr algn="just">
              <a:lnSpc>
                <a:spcPct val="200000"/>
              </a:lnSpc>
            </a:pPr>
            <a:endParaRPr lang="en-US" sz="2000" b="1" dirty="0" smtClean="0">
              <a:latin typeface="Times New Roman" pitchFamily="18" charset="0"/>
              <a:cs typeface="Times New Roman" pitchFamily="18" charset="0"/>
            </a:endParaRPr>
          </a:p>
          <a:p>
            <a:pPr algn="just">
              <a:lnSpc>
                <a:spcPct val="200000"/>
              </a:lnSpc>
            </a:pPr>
            <a:r>
              <a:rPr lang="en-US" sz="2000" b="1" dirty="0" smtClean="0">
                <a:latin typeface="Times New Roman" pitchFamily="18" charset="0"/>
                <a:cs typeface="Times New Roman" pitchFamily="18" charset="0"/>
              </a:rPr>
              <a:t>These </a:t>
            </a:r>
            <a:r>
              <a:rPr lang="en-US" sz="2000" b="1" dirty="0">
                <a:latin typeface="Times New Roman" pitchFamily="18" charset="0"/>
                <a:cs typeface="Times New Roman" pitchFamily="18" charset="0"/>
              </a:rPr>
              <a:t>delusions usually involve the </a:t>
            </a:r>
            <a:r>
              <a:rPr lang="en-US" sz="2000" b="1" dirty="0">
                <a:solidFill>
                  <a:srgbClr val="FF0000"/>
                </a:solidFill>
                <a:latin typeface="Times New Roman" pitchFamily="18" charset="0"/>
                <a:cs typeface="Times New Roman" pitchFamily="18" charset="0"/>
              </a:rPr>
              <a:t>misinterpretation of perceptions or experiences.</a:t>
            </a:r>
            <a:r>
              <a:rPr lang="en-US" sz="2000" b="1" dirty="0">
                <a:latin typeface="Times New Roman" pitchFamily="18" charset="0"/>
                <a:cs typeface="Times New Roman" pitchFamily="18" charset="0"/>
              </a:rPr>
              <a:t> In reality, however, the situations are either not true at all or highly exaggerated.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6400" y="1600200"/>
            <a:ext cx="5181600" cy="2308324"/>
          </a:xfrm>
          <a:prstGeom prst="rect">
            <a:avLst/>
          </a:prstGeom>
        </p:spPr>
        <p:txBody>
          <a:bodyPr wrap="square">
            <a:spAutoFit/>
          </a:bodyPr>
          <a:lstStyle/>
          <a:p>
            <a:pPr algn="just">
              <a:lnSpc>
                <a:spcPct val="200000"/>
              </a:lnSpc>
            </a:pPr>
            <a:r>
              <a:rPr lang="en-US" b="1" dirty="0">
                <a:latin typeface="Times New Roman" pitchFamily="18" charset="0"/>
                <a:cs typeface="Times New Roman" pitchFamily="18" charset="0"/>
              </a:rPr>
              <a:t>Paranoia can become </a:t>
            </a:r>
            <a:r>
              <a:rPr lang="en-US" b="1" dirty="0">
                <a:solidFill>
                  <a:srgbClr val="FF0000"/>
                </a:solidFill>
                <a:latin typeface="Times New Roman" pitchFamily="18" charset="0"/>
                <a:cs typeface="Times New Roman" pitchFamily="18" charset="0"/>
              </a:rPr>
              <a:t>delusions, when irrational thoughts and beliefs </a:t>
            </a:r>
            <a:r>
              <a:rPr lang="en-US" b="1" dirty="0">
                <a:latin typeface="Times New Roman" pitchFamily="18" charset="0"/>
                <a:cs typeface="Times New Roman" pitchFamily="18" charset="0"/>
              </a:rPr>
              <a:t>become so fixed that nothing (including contrary evidence) can convince a person that what they think or feel is not true.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00200" y="381001"/>
            <a:ext cx="5257800" cy="6186309"/>
          </a:xfrm>
          <a:prstGeom prst="rect">
            <a:avLst/>
          </a:prstGeom>
        </p:spPr>
        <p:txBody>
          <a:bodyPr wrap="square">
            <a:spAutoFit/>
          </a:bodyPr>
          <a:lstStyle/>
          <a:p>
            <a:pPr algn="just">
              <a:lnSpc>
                <a:spcPct val="150000"/>
              </a:lnSpc>
            </a:pPr>
            <a:r>
              <a:rPr lang="en-US" sz="2400" b="1" dirty="0">
                <a:latin typeface="Times New Roman" pitchFamily="18" charset="0"/>
                <a:cs typeface="Times New Roman" pitchFamily="18" charset="0"/>
              </a:rPr>
              <a:t>When a person has paranoia or delusions, but no other symptoms (like hearing or seeing things that aren't there), they might have what is called a delusional disorder.  </a:t>
            </a:r>
            <a:endParaRPr lang="en-US" sz="2400" b="1" dirty="0" smtClean="0">
              <a:latin typeface="Times New Roman" pitchFamily="18" charset="0"/>
              <a:cs typeface="Times New Roman" pitchFamily="18" charset="0"/>
            </a:endParaRPr>
          </a:p>
          <a:p>
            <a:pPr algn="just">
              <a:lnSpc>
                <a:spcPct val="150000"/>
              </a:lnSpc>
            </a:pPr>
            <a:endParaRPr lang="en-US" sz="2400" b="1" dirty="0" smtClean="0">
              <a:latin typeface="Times New Roman" pitchFamily="18" charset="0"/>
              <a:cs typeface="Times New Roman" pitchFamily="18" charset="0"/>
            </a:endParaRPr>
          </a:p>
          <a:p>
            <a:pPr algn="just">
              <a:lnSpc>
                <a:spcPct val="150000"/>
              </a:lnSpc>
            </a:pPr>
            <a:r>
              <a:rPr lang="en-US" sz="2400" b="1" dirty="0" smtClean="0">
                <a:latin typeface="Times New Roman" pitchFamily="18" charset="0"/>
                <a:cs typeface="Times New Roman" pitchFamily="18" charset="0"/>
              </a:rPr>
              <a:t>Because </a:t>
            </a:r>
            <a:r>
              <a:rPr lang="en-US" sz="2400" b="1" dirty="0">
                <a:latin typeface="Times New Roman" pitchFamily="18" charset="0"/>
                <a:cs typeface="Times New Roman" pitchFamily="18" charset="0"/>
              </a:rPr>
              <a:t>only thoughts are impacted, a person with delusional disorder can usually work and function in everyday life, however, their lives may be limited and isolated.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latin typeface="Times New Roman" pitchFamily="18" charset="0"/>
                <a:cs typeface="Times New Roman" pitchFamily="18" charset="0"/>
              </a:rPr>
              <a:t>Symptoms</a:t>
            </a:r>
            <a:endParaRPr lang="en-US"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nSpc>
                <a:spcPct val="210000"/>
              </a:lnSpc>
            </a:pPr>
            <a:r>
              <a:rPr lang="en-US" sz="2000" b="1" dirty="0">
                <a:latin typeface="Times New Roman" pitchFamily="18" charset="0"/>
                <a:cs typeface="Times New Roman" pitchFamily="18" charset="0"/>
              </a:rPr>
              <a:t>Delusional disorder is characterized by</a:t>
            </a:r>
            <a:r>
              <a:rPr lang="en-US" sz="2000" b="1" dirty="0">
                <a:solidFill>
                  <a:srgbClr val="FF0000"/>
                </a:solidFill>
                <a:latin typeface="Times New Roman" pitchFamily="18" charset="0"/>
                <a:cs typeface="Times New Roman" pitchFamily="18" charset="0"/>
              </a:rPr>
              <a:t> irrational or intense belief(s) or suspicion(s) which a person believes to be true.</a:t>
            </a:r>
            <a:r>
              <a:rPr lang="en-US" sz="2000" b="1" dirty="0">
                <a:latin typeface="Times New Roman" pitchFamily="18" charset="0"/>
                <a:cs typeface="Times New Roman" pitchFamily="18" charset="0"/>
              </a:rPr>
              <a:t> These beliefs may seem outlandish and impossible (bizarre) or fit within the realm of what is possible (non-bizarre). Symptoms must last for 1 month or longer in order for someone to be diagnosed with delusional disorder.</a:t>
            </a:r>
          </a:p>
          <a:p>
            <a:pPr>
              <a:buNone/>
            </a:pPr>
            <a:r>
              <a:rPr lang="en-US" sz="2400" b="1" dirty="0"/>
              <a:t/>
            </a:r>
            <a:br>
              <a:rPr lang="en-US" sz="2400" b="1" dirty="0"/>
            </a:b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04800"/>
            <a:ext cx="5334000" cy="6186309"/>
          </a:xfrm>
          <a:prstGeom prst="rect">
            <a:avLst/>
          </a:prstGeom>
        </p:spPr>
        <p:txBody>
          <a:bodyPr wrap="square">
            <a:spAutoFit/>
          </a:bodyPr>
          <a:lstStyle/>
          <a:p>
            <a:pPr algn="just">
              <a:lnSpc>
                <a:spcPct val="200000"/>
              </a:lnSpc>
            </a:pPr>
            <a:r>
              <a:rPr lang="en-US" b="1" dirty="0" smtClean="0"/>
              <a:t>Symptoms </a:t>
            </a:r>
            <a:r>
              <a:rPr lang="en-US" b="1" dirty="0"/>
              <a:t>of paranoia and delusional disorders include </a:t>
            </a:r>
            <a:r>
              <a:rPr lang="en-US" b="1" dirty="0">
                <a:solidFill>
                  <a:srgbClr val="FF0000"/>
                </a:solidFill>
              </a:rPr>
              <a:t>intense and irrational mistrust or suspicion, which can bring on sense of fear, anger, and betrayal. </a:t>
            </a:r>
            <a:r>
              <a:rPr lang="en-US" b="1" dirty="0"/>
              <a:t>Some identifiable beliefs and behaviors of individuals with symptoms of paranoia include </a:t>
            </a:r>
            <a:r>
              <a:rPr lang="en-US" b="1" dirty="0">
                <a:solidFill>
                  <a:srgbClr val="FF0000"/>
                </a:solidFill>
              </a:rPr>
              <a:t>mistrust, hypervigilence, difficulty with forgiveness, defensive attitude in response to imagined criticism, preoccupation with hidden motives, fear of being deceived or taken advantage of, inability to relax, or are argumentative.</a:t>
            </a:r>
          </a:p>
          <a:p>
            <a:r>
              <a:rPr lang="en-US" b="1" dirty="0"/>
              <a:t/>
            </a:r>
            <a:br>
              <a:rPr lang="en-US" b="1" dirty="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077200" cy="990600"/>
          </a:xfrm>
          <a:solidFill>
            <a:schemeClr val="bg1"/>
          </a:solidFill>
        </p:spPr>
        <p:txBody>
          <a:bodyPr>
            <a:normAutofit fontScale="90000"/>
          </a:bodyPr>
          <a:lstStyle/>
          <a:p>
            <a:r>
              <a:rPr lang="en-US" b="1" dirty="0" smtClean="0"/>
              <a:t/>
            </a:r>
            <a:br>
              <a:rPr lang="en-US" b="1" dirty="0" smtClean="0"/>
            </a:br>
            <a:r>
              <a:rPr lang="en-US" sz="4000" b="1" dirty="0" smtClean="0"/>
              <a:t>Types of delusional disorder</a:t>
            </a:r>
            <a:r>
              <a:rPr lang="en-US" b="1" dirty="0" smtClean="0"/>
              <a:t/>
            </a:r>
            <a:br>
              <a:rPr lang="en-US" b="1" dirty="0" smtClean="0"/>
            </a:b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lgn="just">
              <a:lnSpc>
                <a:spcPct val="200000"/>
              </a:lnSpc>
            </a:pPr>
            <a:r>
              <a:rPr lang="en-US" sz="2200" b="1" dirty="0"/>
              <a:t>There are different types of delusional disorder based on the main theme of the delusions experienced. The types of delusional disorder include:</a:t>
            </a:r>
          </a:p>
          <a:p>
            <a:pPr algn="just">
              <a:lnSpc>
                <a:spcPct val="200000"/>
              </a:lnSpc>
            </a:pPr>
            <a:endParaRPr lang="en-US" sz="2200" b="1" dirty="0" smtClean="0"/>
          </a:p>
          <a:p>
            <a:pPr algn="just">
              <a:lnSpc>
                <a:spcPct val="200000"/>
              </a:lnSpc>
            </a:pPr>
            <a:endParaRPr lang="en-US" sz="2200" b="1" dirty="0" smtClean="0"/>
          </a:p>
          <a:p>
            <a:pPr algn="just">
              <a:lnSpc>
                <a:spcPct val="200000"/>
              </a:lnSpc>
            </a:pPr>
            <a:r>
              <a:rPr lang="en-US" sz="2200" b="1" dirty="0" err="1" smtClean="0">
                <a:solidFill>
                  <a:srgbClr val="FF0000"/>
                </a:solidFill>
              </a:rPr>
              <a:t>Erotomanic</a:t>
            </a:r>
            <a:r>
              <a:rPr lang="en-US" sz="2200" b="1" dirty="0">
                <a:solidFill>
                  <a:srgbClr val="FF0000"/>
                </a:solidFill>
              </a:rPr>
              <a:t>.</a:t>
            </a:r>
            <a:r>
              <a:rPr lang="en-US" sz="2200" b="1" dirty="0"/>
              <a:t> Someone with this type of delusional disorder believes that another person, often someone important or famous, is in love with him or her. The person might attempt to contact the object of the delusion, and stalking behavior is not uncommon.</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1006</Words>
  <Application>Microsoft Office PowerPoint</Application>
  <PresentationFormat>On-screen Show (4:3)</PresentationFormat>
  <Paragraphs>73</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Paranoia</vt:lpstr>
      <vt:lpstr>Slide 2</vt:lpstr>
      <vt:lpstr>Slide 3</vt:lpstr>
      <vt:lpstr>Slide 4</vt:lpstr>
      <vt:lpstr>Slide 5</vt:lpstr>
      <vt:lpstr>Slide 6</vt:lpstr>
      <vt:lpstr>Symptoms</vt:lpstr>
      <vt:lpstr>Slide 8</vt:lpstr>
      <vt:lpstr> Types of delusional disorder  </vt:lpstr>
      <vt:lpstr>Slide 10</vt:lpstr>
      <vt:lpstr>Slide 11</vt:lpstr>
      <vt:lpstr>Slide 12</vt:lpstr>
      <vt:lpstr>Etiology</vt:lpstr>
      <vt:lpstr>Slide 14</vt:lpstr>
      <vt:lpstr>Slide 15</vt:lpstr>
      <vt:lpstr>Slide 16</vt:lpstr>
      <vt:lpstr>Diagnosis</vt:lpstr>
      <vt:lpstr>Slide 18</vt:lpstr>
      <vt:lpstr>Management and Treatment </vt:lpstr>
      <vt:lpstr>Slide 20</vt:lpstr>
      <vt:lpstr>Slide 21</vt:lpstr>
      <vt:lpstr>Slide 22</vt:lpstr>
      <vt:lpstr>Slide 23</vt:lpstr>
      <vt:lpstr>Slide 24</vt:lpstr>
      <vt:lpstr>Slide 25</vt:lpstr>
      <vt:lpstr>Slide 26</vt:lpstr>
      <vt:lpstr>Prevention of delusional disorder  </vt:lpstr>
      <vt:lpstr>Prognosis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paranoia</dc:title>
  <dc:creator>Compaq</dc:creator>
  <cp:lastModifiedBy>Compaq</cp:lastModifiedBy>
  <cp:revision>120</cp:revision>
  <dcterms:created xsi:type="dcterms:W3CDTF">2020-05-06T12:05:01Z</dcterms:created>
  <dcterms:modified xsi:type="dcterms:W3CDTF">2020-05-18T04:36:00Z</dcterms:modified>
</cp:coreProperties>
</file>